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72" r:id="rId1"/>
  </p:sldMasterIdLst>
  <p:notesMasterIdLst>
    <p:notesMasterId r:id="rId63"/>
  </p:notesMasterIdLst>
  <p:handoutMasterIdLst>
    <p:handoutMasterId r:id="rId64"/>
  </p:handoutMasterIdLst>
  <p:sldIdLst>
    <p:sldId id="351" r:id="rId2"/>
    <p:sldId id="355" r:id="rId3"/>
    <p:sldId id="354" r:id="rId4"/>
    <p:sldId id="356" r:id="rId5"/>
    <p:sldId id="357" r:id="rId6"/>
    <p:sldId id="358" r:id="rId7"/>
    <p:sldId id="359" r:id="rId8"/>
    <p:sldId id="362" r:id="rId9"/>
    <p:sldId id="363" r:id="rId10"/>
    <p:sldId id="395" r:id="rId11"/>
    <p:sldId id="396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3" r:id="rId21"/>
    <p:sldId id="376" r:id="rId22"/>
    <p:sldId id="375" r:id="rId23"/>
    <p:sldId id="374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8" r:id="rId35"/>
    <p:sldId id="387" r:id="rId36"/>
    <p:sldId id="389" r:id="rId37"/>
    <p:sldId id="390" r:id="rId38"/>
    <p:sldId id="391" r:id="rId39"/>
    <p:sldId id="392" r:id="rId40"/>
    <p:sldId id="393" r:id="rId41"/>
    <p:sldId id="394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404" r:id="rId50"/>
    <p:sldId id="405" r:id="rId51"/>
    <p:sldId id="406" r:id="rId52"/>
    <p:sldId id="407" r:id="rId53"/>
    <p:sldId id="408" r:id="rId54"/>
    <p:sldId id="409" r:id="rId55"/>
    <p:sldId id="410" r:id="rId56"/>
    <p:sldId id="411" r:id="rId57"/>
    <p:sldId id="412" r:id="rId58"/>
    <p:sldId id="413" r:id="rId59"/>
    <p:sldId id="414" r:id="rId60"/>
    <p:sldId id="415" r:id="rId61"/>
    <p:sldId id="361" r:id="rId62"/>
  </p:sldIdLst>
  <p:sldSz cx="9144000" cy="6858000" type="screen4x3"/>
  <p:notesSz cx="10231438" cy="70961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07ECF2-DC75-4970-976A-F41F1DB971D0}">
          <p14:sldIdLst>
            <p14:sldId id="351"/>
            <p14:sldId id="355"/>
            <p14:sldId id="354"/>
            <p14:sldId id="356"/>
            <p14:sldId id="357"/>
            <p14:sldId id="358"/>
          </p14:sldIdLst>
        </p14:section>
        <p14:section name="Separable" id="{27D41FA1-12B6-4407-83B4-F6F774E66BF8}">
          <p14:sldIdLst>
            <p14:sldId id="359"/>
            <p14:sldId id="362"/>
            <p14:sldId id="363"/>
            <p14:sldId id="395"/>
            <p14:sldId id="396"/>
            <p14:sldId id="364"/>
            <p14:sldId id="365"/>
            <p14:sldId id="366"/>
            <p14:sldId id="367"/>
          </p14:sldIdLst>
        </p14:section>
        <p14:section name="Set-theoretic interpretation" id="{0A1A0799-F32E-4A6C-BD45-456EED9D302E}">
          <p14:sldIdLst>
            <p14:sldId id="368"/>
            <p14:sldId id="369"/>
            <p14:sldId id="370"/>
            <p14:sldId id="371"/>
          </p14:sldIdLst>
        </p14:section>
        <p14:section name="Integer image" id="{15C719D6-F9BA-494A-AB5A-A9DD61BD074F}">
          <p14:sldIdLst>
            <p14:sldId id="373"/>
            <p14:sldId id="376"/>
            <p14:sldId id="375"/>
            <p14:sldId id="374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  <p14:section name="Binary dilation and erosion" id="{A1FAE9B3-6E0B-4B17-9FE0-438C580E77A8}">
          <p14:sldIdLst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uong" initials="NT" lastIdx="27" clrIdx="0">
    <p:extLst>
      <p:ext uri="{19B8F6BF-5375-455C-9EA6-DF929625EA0E}">
        <p15:presenceInfo xmlns:p15="http://schemas.microsoft.com/office/powerpoint/2012/main" userId="7016dd6784591dde" providerId="Windows Live"/>
      </p:ext>
    </p:extLst>
  </p:cmAuthor>
  <p:cmAuthor id="2" name=" " initials="" lastIdx="7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EC6"/>
    <a:srgbClr val="DB2709"/>
    <a:srgbClr val="FFFF99"/>
    <a:srgbClr val="0099FF"/>
    <a:srgbClr val="D1D1F0"/>
    <a:srgbClr val="D2FFF3"/>
    <a:srgbClr val="56FFD2"/>
    <a:srgbClr val="3399FF"/>
    <a:srgbClr val="99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77824" autoAdjust="0"/>
  </p:normalViewPr>
  <p:slideViewPr>
    <p:cSldViewPr snapToGrid="0">
      <p:cViewPr>
        <p:scale>
          <a:sx n="75" d="100"/>
          <a:sy n="75" d="100"/>
        </p:scale>
        <p:origin x="1350" y="1134"/>
      </p:cViewPr>
      <p:guideLst>
        <p:guide orient="horz" pos="2160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5447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81515007-5794-4203-BA02-3F7034D27CF1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5447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23AEB14B-F720-49C1-BC26-6D5B03D00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03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5447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7D089CB3-4616-43A9-A806-52BF0B7E3130}" type="datetimeFigureOut">
              <a:rPr lang="ko-KR" altLang="en-US" smtClean="0"/>
              <a:t>2019-11-28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5825"/>
            <a:ext cx="3192462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22" tIns="47512" rIns="95022" bIns="475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144" y="3415011"/>
            <a:ext cx="8185150" cy="2794100"/>
          </a:xfrm>
          <a:prstGeom prst="rect">
            <a:avLst/>
          </a:prstGeom>
        </p:spPr>
        <p:txBody>
          <a:bodyPr vert="horz" lIns="95022" tIns="47512" rIns="95022" bIns="4751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5447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D7552784-3A58-4877-A233-639D5E34B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5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Morphological image processing is a collection of non-linear operations related to the shape or morphology of features in an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9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50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86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1925" y="2528888"/>
            <a:ext cx="8785225" cy="1079500"/>
            <a:chOff x="68" y="210"/>
            <a:chExt cx="5534" cy="680"/>
          </a:xfrm>
        </p:grpSpPr>
        <p:sp>
          <p:nvSpPr>
            <p:cNvPr id="6" name="AutoShape 20"/>
            <p:cNvSpPr>
              <a:spLocks noChangeArrowheads="1"/>
            </p:cNvSpPr>
            <p:nvPr/>
          </p:nvSpPr>
          <p:spPr bwMode="auto">
            <a:xfrm>
              <a:off x="301" y="565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15" y="281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0D92C7"/>
                </a:gs>
                <a:gs pos="100000">
                  <a:srgbClr val="2E489F"/>
                </a:gs>
              </a:gsLst>
              <a:lin ang="5400000" scaled="1"/>
            </a:gradFill>
            <a:ln w="9525" algn="ctr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1200" i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68" y="482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006600"/>
                </a:gs>
              </a:gsLst>
              <a:lin ang="5400000" scaled="1"/>
            </a:gradFill>
            <a:ln w="9525" algn="ctr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16200000">
              <a:off x="159" y="527"/>
              <a:ext cx="680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vert="eaVert"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10" name="AutoShape 24"/>
            <p:cNvSpPr>
              <a:spLocks noChangeArrowheads="1"/>
            </p:cNvSpPr>
            <p:nvPr/>
          </p:nvSpPr>
          <p:spPr bwMode="auto">
            <a:xfrm>
              <a:off x="283" y="709"/>
              <a:ext cx="5319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41425" y="1828800"/>
            <a:ext cx="7521575" cy="13843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AB6ECB-65EF-40D9-81CE-61C49A651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11" name="AutoShape 28"/>
          <p:cNvSpPr>
            <a:spLocks noChangeArrowheads="1"/>
          </p:cNvSpPr>
          <p:nvPr/>
        </p:nvSpPr>
        <p:spPr bwMode="auto">
          <a:xfrm flipV="1">
            <a:off x="1241425" y="6399213"/>
            <a:ext cx="7651750" cy="90487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9525" algn="ctr">
            <a:solidFill>
              <a:srgbClr val="B2B2B2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rot="10800000" wrap="none" tIns="54000"/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ko-KR" altLang="ko-KR" sz="1800" b="0">
              <a:solidFill>
                <a:srgbClr val="004400"/>
              </a:solidFill>
              <a:latin typeface="IB_K820Medium" pitchFamily="18" charset="-127"/>
              <a:ea typeface="IB_K820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1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1928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192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5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76049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10051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2663" y="1341438"/>
            <a:ext cx="4100512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642350" cy="52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정봉수심혁재 </a:t>
            </a:r>
            <a:r>
              <a:rPr lang="en-US" altLang="ko-KR" dirty="0" err="1"/>
              <a:t>Jungyoup</a:t>
            </a:r>
            <a:r>
              <a:rPr lang="en-US" altLang="ko-KR" dirty="0"/>
              <a:t> Yang</a:t>
            </a: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3086" y="854162"/>
            <a:ext cx="8540090" cy="552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ver.01</a:t>
            </a:r>
          </a:p>
          <a:p>
            <a:pPr lvl="1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2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3"/>
            <a:endParaRPr lang="en-US" altLang="ko-KR" dirty="0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250825" y="772160"/>
            <a:ext cx="864235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524625"/>
            <a:ext cx="1905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31" name="Rectangle 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760" y="6489700"/>
            <a:ext cx="43204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 i="1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1568D-B4F2-43C2-865D-DEB32F159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4132" name="Line 36"/>
          <p:cNvSpPr>
            <a:spLocks noChangeShapeType="1"/>
          </p:cNvSpPr>
          <p:nvPr/>
        </p:nvSpPr>
        <p:spPr bwMode="auto">
          <a:xfrm>
            <a:off x="1228725" y="6464300"/>
            <a:ext cx="7651750" cy="0"/>
          </a:xfrm>
          <a:prstGeom prst="line">
            <a:avLst/>
          </a:prstGeom>
          <a:noFill/>
          <a:ln w="28575">
            <a:pattFill prst="pct5">
              <a:fgClr>
                <a:srgbClr val="003366"/>
              </a:fgClr>
              <a:bgClr>
                <a:schemeClr val="tx2"/>
              </a:bgClr>
            </a:patt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4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am.ucla.edu/abstract/?tid=11321&amp;pcode=GSS2013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7" y="2359151"/>
            <a:ext cx="7394850" cy="937993"/>
          </a:xfrm>
        </p:spPr>
        <p:txBody>
          <a:bodyPr/>
          <a:lstStyle/>
          <a:p>
            <a:br>
              <a:rPr lang="en-US" altLang="ko-KR" sz="3200" dirty="0">
                <a:effectLst/>
              </a:rPr>
            </a:br>
            <a:r>
              <a:rPr lang="en-US" altLang="ko-KR" sz="3200" dirty="0">
                <a:effectLst/>
              </a:rPr>
              <a:t>Week</a:t>
            </a:r>
            <a:r>
              <a:rPr lang="en-US" altLang="ko-KR" sz="3200" b="0" dirty="0">
                <a:effectLst/>
              </a:rPr>
              <a:t> </a:t>
            </a:r>
            <a:r>
              <a:rPr lang="en-US" altLang="ko-KR" sz="3200" dirty="0">
                <a:effectLst/>
              </a:rPr>
              <a:t>8</a:t>
            </a:r>
            <a:r>
              <a:rPr lang="en-US" altLang="ko-KR" sz="3600" dirty="0">
                <a:effectLst/>
              </a:rPr>
              <a:t>: </a:t>
            </a:r>
            <a:r>
              <a:rPr lang="en-US" altLang="ko-KR" sz="3200" dirty="0">
                <a:effectLst/>
              </a:rPr>
              <a:t>Linear Processing Filtering</a:t>
            </a:r>
            <a:endParaRPr lang="ko-KR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7" y="3571539"/>
            <a:ext cx="6582103" cy="2033195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Thuong</a:t>
            </a:r>
            <a:r>
              <a:rPr lang="en-US" altLang="ko-KR" dirty="0"/>
              <a:t> Nguyen Canh</a:t>
            </a:r>
          </a:p>
          <a:p>
            <a:endParaRPr lang="en-US" altLang="ko-KR" sz="1000" dirty="0"/>
          </a:p>
          <a:p>
            <a:r>
              <a:rPr lang="en-US" altLang="ko-KR" dirty="0"/>
              <a:t>Institute for </a:t>
            </a:r>
            <a:r>
              <a:rPr lang="en-US" altLang="ko-KR" dirty="0" err="1"/>
              <a:t>Datability</a:t>
            </a:r>
            <a:r>
              <a:rPr lang="en-US" altLang="ko-KR" dirty="0"/>
              <a:t> Science, Osaka University</a:t>
            </a:r>
          </a:p>
          <a:p>
            <a:endParaRPr lang="en-US" altLang="ko-KR" dirty="0"/>
          </a:p>
          <a:p>
            <a:r>
              <a:rPr lang="en-US" altLang="ko-KR" dirty="0"/>
              <a:t>November 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A88D3-CE8B-4CC3-9E49-5A840A7970A9}"/>
              </a:ext>
            </a:extLst>
          </p:cNvPr>
          <p:cNvSpPr/>
          <p:nvPr/>
        </p:nvSpPr>
        <p:spPr>
          <a:xfrm>
            <a:off x="2211522" y="6581001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material is based on the Digital Image Processing, Stanford University, Prof. Bernd </a:t>
            </a:r>
            <a:r>
              <a:rPr lang="en-US" sz="1200" dirty="0" err="1"/>
              <a:t>Girod</a:t>
            </a:r>
            <a:r>
              <a:rPr lang="en-US" sz="1200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C8FFD-6AFB-4C01-B503-5A730B533F80}"/>
              </a:ext>
            </a:extLst>
          </p:cNvPr>
          <p:cNvSpPr/>
          <p:nvPr/>
        </p:nvSpPr>
        <p:spPr>
          <a:xfrm>
            <a:off x="1158642" y="798781"/>
            <a:ext cx="7607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i="1" kern="0" dirty="0">
                <a:solidFill>
                  <a:srgbClr val="333399"/>
                </a:solidFill>
                <a:latin typeface="Arial"/>
                <a:cs typeface="+mj-cs"/>
              </a:rPr>
              <a:t>(I’m Fun) Digital Image Fundamentals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644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085-EDA1-4E2B-A6F9-3EEE5F9A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ABE4-590C-4ACA-8EB9-C0AD2C90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Nyquist sampling theorem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Aliasing </a:t>
            </a:r>
          </a:p>
          <a:p>
            <a:pPr lvl="1"/>
            <a:r>
              <a:rPr lang="en-US" dirty="0"/>
              <a:t>An effect that causes different signals to become indistinguishable (or aliases of one another) when sampled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EF30-3533-4C1C-AB23-CC2EF010B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E7DEE-6AC3-4451-A604-BA5252D4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"/>
          <a:stretch/>
        </p:blipFill>
        <p:spPr>
          <a:xfrm>
            <a:off x="1008984" y="1308815"/>
            <a:ext cx="7550816" cy="760491"/>
          </a:xfrm>
          <a:prstGeom prst="rect">
            <a:avLst/>
          </a:prstGeom>
        </p:spPr>
      </p:pic>
      <p:pic>
        <p:nvPicPr>
          <p:cNvPr id="4104" name="Picture 8" descr="https://upload.wikimedia.org/wikipedia/commons/thumb/a/af/CPT-sound-nyquist-thereom-1.5percycle.svg/1024px-CPT-sound-nyquist-thereom-1.5percycle.svg.png">
            <a:extLst>
              <a:ext uri="{FF2B5EF4-FFF2-40B4-BE49-F238E27FC236}">
                <a16:creationId xmlns:a16="http://schemas.microsoft.com/office/drawing/2014/main" id="{907097B5-0C38-4207-8288-42C76ADC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3880192"/>
            <a:ext cx="4010025" cy="127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5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085-EDA1-4E2B-A6F9-3EEE5F9A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EF30-3533-4C1C-AB23-CC2EF010B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146" name="Picture 2" descr="https://upload.wikimedia.org/wikipedia/commons/3/31/Moire_pattern_of_bricks.jpg">
            <a:extLst>
              <a:ext uri="{FF2B5EF4-FFF2-40B4-BE49-F238E27FC236}">
                <a16:creationId xmlns:a16="http://schemas.microsoft.com/office/drawing/2014/main" id="{15B9FA54-126A-4D0A-9DFF-2BE6D828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25663"/>
            <a:ext cx="3976687" cy="48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f/fb/Moire_pattern_of_bricks_small.jpg">
            <a:extLst>
              <a:ext uri="{FF2B5EF4-FFF2-40B4-BE49-F238E27FC236}">
                <a16:creationId xmlns:a16="http://schemas.microsoft.com/office/drawing/2014/main" id="{62234588-0670-409B-BE20-C408F2E3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1225663"/>
            <a:ext cx="3976687" cy="48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EF79F-BB00-440A-B2B1-7041A425FD66}"/>
              </a:ext>
            </a:extLst>
          </p:cNvPr>
          <p:cNvSpPr/>
          <p:nvPr/>
        </p:nvSpPr>
        <p:spPr>
          <a:xfrm>
            <a:off x="1520073" y="856331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properly sampled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374E-923E-4FAE-AE63-8BEDE42514C7}"/>
              </a:ext>
            </a:extLst>
          </p:cNvPr>
          <p:cNvSpPr/>
          <p:nvPr/>
        </p:nvSpPr>
        <p:spPr>
          <a:xfrm>
            <a:off x="5733019" y="838194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Under-sampled image</a:t>
            </a:r>
          </a:p>
        </p:txBody>
      </p:sp>
    </p:spTree>
    <p:extLst>
      <p:ext uri="{BB962C8B-B14F-4D97-AF65-F5344CB8AC3E}">
        <p14:creationId xmlns:p14="http://schemas.microsoft.com/office/powerpoint/2010/main" val="280505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07A6-F0B4-4983-BB97-FAA6E170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Sub-sampling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FC5A0-C1DB-4955-AEC3-08D00BE2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88" y="835374"/>
            <a:ext cx="5747195" cy="2851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0076A-66AF-4FD1-BA3A-EEFA7D2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8FFCB-C188-46CE-A476-192A8EF8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0" y="3686923"/>
            <a:ext cx="5980299" cy="264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F7447-285B-41C6-992C-E5119F7A78BA}"/>
              </a:ext>
            </a:extLst>
          </p:cNvPr>
          <p:cNvSpPr txBox="1"/>
          <p:nvPr/>
        </p:nvSpPr>
        <p:spPr>
          <a:xfrm>
            <a:off x="6988175" y="189181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1A6B1-BA3F-44CF-BD79-F7F4266A2C0D}"/>
              </a:ext>
            </a:extLst>
          </p:cNvPr>
          <p:cNvSpPr txBox="1"/>
          <p:nvPr/>
        </p:nvSpPr>
        <p:spPr>
          <a:xfrm>
            <a:off x="6988175" y="465463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32162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7633-408E-4AB1-B735-B4DACCF4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909DF-A036-45E2-B178-0A65EF30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57" t="4045" r="20416"/>
          <a:stretch/>
        </p:blipFill>
        <p:spPr>
          <a:xfrm>
            <a:off x="-68691" y="1453895"/>
            <a:ext cx="9084675" cy="44675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4C3D9-36B4-4008-AB03-5A366485E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71BFF-0BE4-4E52-AC2E-160235A938A7}"/>
              </a:ext>
            </a:extLst>
          </p:cNvPr>
          <p:cNvSpPr txBox="1"/>
          <p:nvPr/>
        </p:nvSpPr>
        <p:spPr>
          <a:xfrm>
            <a:off x="1830959" y="108456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767A7-0B9E-4A93-8F0F-4082C361177E}"/>
              </a:ext>
            </a:extLst>
          </p:cNvPr>
          <p:cNvSpPr txBox="1"/>
          <p:nvPr/>
        </p:nvSpPr>
        <p:spPr>
          <a:xfrm>
            <a:off x="6779624" y="112982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84501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521A-9086-46C9-8C58-A9C60483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35AC8-3D5A-4FE7-86B5-F37428D86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37" y="1072169"/>
            <a:ext cx="8518525" cy="3295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83B4E-35E9-41E4-9143-E5B6EA8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4750-2B8D-4AAC-A7BE-5F683107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Shift-Invariant System &amp; Toeplitz Matrices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A1D11-A17F-4156-975D-8C583A7E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82" y="916529"/>
            <a:ext cx="8457033" cy="43793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80DA-0EEB-494E-B2C9-BC24242A6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2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8974-6DAC-40C5-81E3-D1E3B30A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10593-3936-4118-AD3B-2C6B1AA79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64"/>
          <a:stretch/>
        </p:blipFill>
        <p:spPr>
          <a:xfrm>
            <a:off x="383795" y="854525"/>
            <a:ext cx="6876542" cy="1806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FD56-0890-4A6D-9D7F-97367CFB4D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77849-BC27-4DC0-93D5-C503A934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10" y="2388665"/>
            <a:ext cx="5256991" cy="4012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2F3B8-1E32-4F02-8BDA-9955DD49E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7" y="3382107"/>
            <a:ext cx="3100573" cy="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FB8B-C7C0-4352-A06E-9E926D4A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C87E-4564-4D4C-84E5-29A77CCF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Superposition of impulse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31FF-69FF-4DAD-A8BA-42A62FCD8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E6A92-01A1-4F58-B8AC-79BDE869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" y="1463992"/>
            <a:ext cx="75247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FB8B-C7C0-4352-A06E-9E926D4A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C87E-4564-4D4C-84E5-29A77CCF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 Linear combination of neighboring pixel values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31FF-69FF-4DAD-A8BA-42A62FCD8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5F012-CF2B-48B6-9003-FCA1FA72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0" y="1468374"/>
            <a:ext cx="7676987" cy="47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EB92-BA81-49C5-AC38-5B156019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836-D958-45AA-8FEA-A317124BB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4938D-1261-4819-8959-269122E1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3" y="1057846"/>
            <a:ext cx="5486400" cy="26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17BC7-7828-4B50-80A4-6501624C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47" y="1067371"/>
            <a:ext cx="2638425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EE4BD-D085-450C-AFC6-9B51E2824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92" y="3816096"/>
            <a:ext cx="46482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4C614-8B32-495F-874E-B7C58C92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21" y="3816096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269-2978-4B12-A40B-A763EFA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9830-3636-490B-8211-3F44429B8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8838BD-122C-4C0E-ACF0-F9A2AD4E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2D Linear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Separability </a:t>
            </a:r>
          </a:p>
          <a:p>
            <a:pPr>
              <a:lnSpc>
                <a:spcPct val="150000"/>
              </a:lnSpc>
            </a:pPr>
            <a:r>
              <a:rPr lang="en-US" dirty="0"/>
              <a:t>Shift-Invariant Linear System 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Integral Image for fast box-filtering</a:t>
            </a:r>
          </a:p>
          <a:p>
            <a:pPr>
              <a:lnSpc>
                <a:spcPct val="150000"/>
              </a:lnSpc>
            </a:pPr>
            <a:r>
              <a:rPr lang="en-US" dirty="0"/>
              <a:t>2D Frequency response </a:t>
            </a:r>
          </a:p>
          <a:p>
            <a:pPr>
              <a:lnSpc>
                <a:spcPct val="150000"/>
              </a:lnSpc>
            </a:pPr>
            <a:r>
              <a:rPr lang="en-US" dirty="0"/>
              <a:t>Blurring and Sharpening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Zoneplate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Image sampling/aliasing</a:t>
            </a:r>
          </a:p>
          <a:p>
            <a:pPr>
              <a:lnSpc>
                <a:spcPct val="150000"/>
              </a:lnSpc>
            </a:pPr>
            <a:r>
              <a:rPr lang="en-US" dirty="0"/>
              <a:t>Wiener filtering</a:t>
            </a:r>
          </a:p>
          <a:p>
            <a:pPr>
              <a:lnSpc>
                <a:spcPct val="150000"/>
              </a:lnSpc>
            </a:pPr>
            <a:r>
              <a:rPr lang="en-US" dirty="0"/>
              <a:t>Nonlinear noise reduction/sharpening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F4981-7A1A-463E-9F53-D150ECC1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4" y="869133"/>
            <a:ext cx="2981788" cy="1880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A4DE5-5B07-4ED7-9D18-EEA82E42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00" y="2957584"/>
            <a:ext cx="4234096" cy="20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BF81-9694-47A5-81F3-0332CDC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2" y="858818"/>
            <a:ext cx="8519103" cy="5512617"/>
          </a:xfrm>
        </p:spPr>
        <p:txBody>
          <a:bodyPr/>
          <a:lstStyle/>
          <a:p>
            <a:r>
              <a:rPr lang="en-US" dirty="0"/>
              <a:t>Derived via cumulative addition of intensity pixels in both horizontal &amp; vertical</a:t>
            </a:r>
          </a:p>
          <a:p>
            <a:pPr lvl="1"/>
            <a:r>
              <a:rPr lang="en-US" i="1" dirty="0"/>
              <a:t>Image processing often process on a local region of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DA3C9C-3A58-4C2F-B1C7-264264FF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" y="1994053"/>
            <a:ext cx="8764384" cy="35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BF81-9694-47A5-81F3-0332CDC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2" y="858818"/>
            <a:ext cx="8519103" cy="5512617"/>
          </a:xfrm>
        </p:spPr>
        <p:txBody>
          <a:bodyPr/>
          <a:lstStyle/>
          <a:p>
            <a:r>
              <a:rPr lang="en-US" dirty="0"/>
              <a:t>An average-of-surrounding-pixel kind of image filtering. 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CBF63-604A-43DF-A10C-A7F52FE6A4E8}"/>
              </a:ext>
            </a:extLst>
          </p:cNvPr>
          <p:cNvGrpSpPr/>
          <p:nvPr/>
        </p:nvGrpSpPr>
        <p:grpSpPr>
          <a:xfrm>
            <a:off x="760260" y="1563058"/>
            <a:ext cx="7746725" cy="4436124"/>
            <a:chOff x="775714" y="1424849"/>
            <a:chExt cx="7169566" cy="4105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65055D-E4FE-42BA-95C1-B54241CB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14" y="1428519"/>
              <a:ext cx="7169566" cy="410194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38DF3D-47EC-4574-930E-4CC043B7036A}"/>
                </a:ext>
              </a:extLst>
            </p:cNvPr>
            <p:cNvCxnSpPr/>
            <p:nvPr/>
          </p:nvCxnSpPr>
          <p:spPr bwMode="auto">
            <a:xfrm>
              <a:off x="4624854" y="2016086"/>
              <a:ext cx="251184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AE928F-D6B1-45B8-8192-9BF909D474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9370" y="1428519"/>
              <a:ext cx="0" cy="177738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695D2-D280-4B44-AD18-5D87273F27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36700" y="1428519"/>
              <a:ext cx="0" cy="177738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39A577-BD37-401E-84F3-ED3E2D6DD50F}"/>
                </a:ext>
              </a:extLst>
            </p:cNvPr>
            <p:cNvCxnSpPr/>
            <p:nvPr/>
          </p:nvCxnSpPr>
          <p:spPr bwMode="auto">
            <a:xfrm>
              <a:off x="4624854" y="3126953"/>
              <a:ext cx="251184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700439-7A93-46C8-A185-DCEC747005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24854" y="2016086"/>
              <a:ext cx="1184516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124C1-B79D-4626-B16A-DF21446072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24854" y="3126953"/>
              <a:ext cx="1184516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7DB1C-6B75-4593-878A-D8FF747B38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9370" y="1428519"/>
              <a:ext cx="0" cy="591237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269ACB-754F-42E2-AF33-901D72FCAD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8345" y="1424849"/>
              <a:ext cx="0" cy="591237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65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32" name="Picture 8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652C25B7-EC64-4DAC-B448-ECF18A96A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1"/>
          <a:stretch/>
        </p:blipFill>
        <p:spPr bwMode="auto">
          <a:xfrm>
            <a:off x="1200337" y="1892147"/>
            <a:ext cx="3429000" cy="3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DAB97ABC-EFAD-4961-8140-97A15B592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5" b="11654"/>
          <a:stretch/>
        </p:blipFill>
        <p:spPr bwMode="auto">
          <a:xfrm>
            <a:off x="4752401" y="1956208"/>
            <a:ext cx="3429000" cy="294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0B3C823A-ED79-4CE1-95FF-AD1A024C5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2"/>
          <a:stretch/>
        </p:blipFill>
        <p:spPr bwMode="auto">
          <a:xfrm>
            <a:off x="4629337" y="5064180"/>
            <a:ext cx="3429000" cy="4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DEE6659E-2511-4414-AF77-F17857E6E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5" b="6714"/>
          <a:stretch/>
        </p:blipFill>
        <p:spPr bwMode="auto">
          <a:xfrm>
            <a:off x="1447341" y="5132393"/>
            <a:ext cx="3429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A4400-AD76-4D73-9934-D051E099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28969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66DB2-7ED8-4F1B-AF3B-DA9FC95C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3" y="1883664"/>
            <a:ext cx="2143125" cy="13350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B4EE18-F05F-44CD-AAFF-79B08C0BFDB5}"/>
              </a:ext>
            </a:extLst>
          </p:cNvPr>
          <p:cNvSpPr/>
          <p:nvPr/>
        </p:nvSpPr>
        <p:spPr bwMode="auto">
          <a:xfrm>
            <a:off x="1572353" y="2130552"/>
            <a:ext cx="1317151" cy="807040"/>
          </a:xfrm>
          <a:prstGeom prst="roundRect">
            <a:avLst/>
          </a:prstGeom>
          <a:solidFill>
            <a:srgbClr val="321EC6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F1BED-3455-414C-9138-4891B0C459BE}"/>
              </a:ext>
            </a:extLst>
          </p:cNvPr>
          <p:cNvSpPr txBox="1"/>
          <p:nvPr/>
        </p:nvSpPr>
        <p:spPr>
          <a:xfrm>
            <a:off x="3996758" y="1765006"/>
            <a:ext cx="4439036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Average: 9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+ 1 + 2 + 6 + 0 + 5 + 3 + 6 + 5 = 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37/9 = 4.11</a:t>
            </a:r>
          </a:p>
          <a:p>
            <a:endParaRPr lang="en-US" sz="700" dirty="0"/>
          </a:p>
          <a:p>
            <a:r>
              <a:rPr lang="en-US" dirty="0">
                <a:sym typeface="Wingdings" panose="05000000000000000000" pitchFamily="2" charset="2"/>
              </a:rPr>
              <a:t> 100 average requires  100*09 = 900 operations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6E785-2131-42EE-A3E9-6DEC9E23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65" y="4233219"/>
            <a:ext cx="2143125" cy="1335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834C62-728F-4706-A2F4-DA2D64A30984}"/>
              </a:ext>
            </a:extLst>
          </p:cNvPr>
          <p:cNvSpPr txBox="1"/>
          <p:nvPr/>
        </p:nvSpPr>
        <p:spPr>
          <a:xfrm>
            <a:off x="1537468" y="3874202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25BEF-C670-4720-A309-193ADBF87A07}"/>
              </a:ext>
            </a:extLst>
          </p:cNvPr>
          <p:cNvSpPr txBox="1"/>
          <p:nvPr/>
        </p:nvSpPr>
        <p:spPr>
          <a:xfrm>
            <a:off x="4031414" y="3977400"/>
            <a:ext cx="4867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image: 4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(76 - 20) - (24 - 5) = 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/ 9 = 4.11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100 operation requires 56 + 100*9 = 456 operations </a:t>
            </a:r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771D096-FA51-439A-8DEE-824458FAD3F4}"/>
              </a:ext>
            </a:extLst>
          </p:cNvPr>
          <p:cNvSpPr/>
          <p:nvPr/>
        </p:nvSpPr>
        <p:spPr bwMode="auto">
          <a:xfrm>
            <a:off x="2002536" y="3346704"/>
            <a:ext cx="374904" cy="527498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24D93-97B8-4863-8437-725F46EB67F7}"/>
              </a:ext>
            </a:extLst>
          </p:cNvPr>
          <p:cNvSpPr/>
          <p:nvPr/>
        </p:nvSpPr>
        <p:spPr>
          <a:xfrm>
            <a:off x="2461069" y="3502418"/>
            <a:ext cx="119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56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E383E-180C-4B43-9911-21859A8E0D16}"/>
              </a:ext>
            </a:extLst>
          </p:cNvPr>
          <p:cNvSpPr/>
          <p:nvPr/>
        </p:nvSpPr>
        <p:spPr>
          <a:xfrm>
            <a:off x="2185414" y="6499451"/>
            <a:ext cx="62503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https://www.quora.com/How-integral-image-is-used-in-image-processing-and-how-improves-the-computation-time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FC84C-641C-46C9-AF83-F3C0BB85369B}"/>
              </a:ext>
            </a:extLst>
          </p:cNvPr>
          <p:cNvSpPr/>
          <p:nvPr/>
        </p:nvSpPr>
        <p:spPr>
          <a:xfrm>
            <a:off x="7235428" y="236447"/>
            <a:ext cx="165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Summed-area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A2715D-1C1E-4B26-A94D-F0DEC6EA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and less computation for large input size images </a:t>
            </a:r>
          </a:p>
        </p:txBody>
      </p:sp>
    </p:spTree>
    <p:extLst>
      <p:ext uri="{BB962C8B-B14F-4D97-AF65-F5344CB8AC3E}">
        <p14:creationId xmlns:p14="http://schemas.microsoft.com/office/powerpoint/2010/main" val="650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F166-CFE4-473D-A738-EC26D3F1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Gaussian Filtering by Repeated Box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61E28-5A9A-4E75-A833-53EDBDDFE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37" y="1129185"/>
            <a:ext cx="8363338" cy="34563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BFEE0-BB9A-4212-8B14-ADB403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8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90A8-CFC6-4F90-BD48-76137D2C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Gaussian Filtering by Repeated Box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6B72B-D055-4C6A-83FB-51F315D1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502" y="860521"/>
            <a:ext cx="8226673" cy="54741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A75E-243B-438D-8D63-BCF456E634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2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3DF5-088D-491C-B6A1-FBA2D28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1D Discrete-Time Fourier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71F28-5393-4BB7-A881-4DB77059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69" y="1000919"/>
            <a:ext cx="7572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D1ECB-ED80-4F16-BDF5-2A9B86E17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0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3DF5-088D-491C-B6A1-FBA2D28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Discrete-Time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D1ECB-ED80-4F16-BDF5-2A9B86E17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A1C6D-8A92-4E02-A449-B663D6414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2" y="942679"/>
            <a:ext cx="7991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4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4DFA-3A70-4A73-8375-F2ACD62E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5x5 Box Filter Revisited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E9938-48EB-4015-B766-1DD307F1D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66" y="917002"/>
            <a:ext cx="6703248" cy="54511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6E4B7-E4B1-493D-8D60-F939EBA1B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3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722F-99D5-4B9B-B58A-0E9E3E90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471BC-008F-42BF-8C45-4ADD93B25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4D768-F611-4773-93F1-9353AF17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35" y="1109494"/>
            <a:ext cx="6261565" cy="438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22480-952D-426C-9E42-CDDA08B51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" r="3423"/>
          <a:stretch/>
        </p:blipFill>
        <p:spPr>
          <a:xfrm>
            <a:off x="250825" y="2354724"/>
            <a:ext cx="3766774" cy="313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4E701-45D6-49FA-B1AF-2E105B4C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2154699"/>
            <a:ext cx="4191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E30-C71B-40C4-9B7C-6488D531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69274-564E-4D38-B170-B019EBA87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91"/>
          <a:stretch/>
        </p:blipFill>
        <p:spPr>
          <a:xfrm>
            <a:off x="466217" y="866028"/>
            <a:ext cx="8055991" cy="23151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6D70-1150-4FB1-8EB2-E6F435F9C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A3067-8958-4BAC-B529-D2F0F2BB4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97"/>
          <a:stretch/>
        </p:blipFill>
        <p:spPr>
          <a:xfrm>
            <a:off x="2015832" y="3208055"/>
            <a:ext cx="6034171" cy="3049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AAA15-D4B9-49A8-9A34-812238F878D7}"/>
              </a:ext>
            </a:extLst>
          </p:cNvPr>
          <p:cNvSpPr txBox="1"/>
          <p:nvPr/>
        </p:nvSpPr>
        <p:spPr>
          <a:xfrm>
            <a:off x="769580" y="4007316"/>
            <a:ext cx="96532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Impulse </a:t>
            </a:r>
          </a:p>
          <a:p>
            <a:pPr algn="ctr"/>
            <a:r>
              <a:rPr lang="en-US" dirty="0"/>
              <a:t>response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66423-8248-4265-8209-5ADAC83A38B1}"/>
              </a:ext>
            </a:extLst>
          </p:cNvPr>
          <p:cNvSpPr/>
          <p:nvPr/>
        </p:nvSpPr>
        <p:spPr>
          <a:xfrm>
            <a:off x="566800" y="4811687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Đáp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xung</a:t>
            </a:r>
            <a:r>
              <a:rPr lang="en-US" sz="16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E93C-7A0B-4B25-B020-24FD467F98A9}"/>
              </a:ext>
            </a:extLst>
          </p:cNvPr>
          <p:cNvSpPr/>
          <p:nvPr/>
        </p:nvSpPr>
        <p:spPr>
          <a:xfrm>
            <a:off x="1778088" y="6497747"/>
            <a:ext cx="5587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https://vi.wikipedia.org/wiki/%C4%90%C3%A1p_%E1%BB%A9ng_xung</a:t>
            </a:r>
          </a:p>
        </p:txBody>
      </p:sp>
    </p:spTree>
    <p:extLst>
      <p:ext uri="{BB962C8B-B14F-4D97-AF65-F5344CB8AC3E}">
        <p14:creationId xmlns:p14="http://schemas.microsoft.com/office/powerpoint/2010/main" val="7210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5AB5-E2A6-4846-9A02-0F92115B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Lowpass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4C333-FB20-4841-A308-B7A33FE77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77" y="1107280"/>
            <a:ext cx="8491549" cy="4417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12A5-6D6E-4483-B791-798BCCAB9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1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E0E3-5C50-4248-8624-C60F35B3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Lowpass Filter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5D589-2F90-4EB0-8C79-02AE2655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62" y="876300"/>
            <a:ext cx="7962900" cy="5105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AA024-1EF3-4EE8-929A-01336A81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8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60EC-5B5F-4F91-8103-4773ACDB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77932-0560-408F-88E8-3E06AF62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43" y="889833"/>
            <a:ext cx="6386757" cy="550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91F1B-C961-4FBD-BD62-55C6BE192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6DEB-4B1E-450A-978D-35EBFA47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A088-4B9A-4BE0-83F6-CA65CD790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61301-9825-4959-9088-8405F145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Frequency response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A9815DB-7AF8-4355-AAE9-821D29D64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9" t="11655" b="32773"/>
          <a:stretch/>
        </p:blipFill>
        <p:spPr bwMode="auto">
          <a:xfrm>
            <a:off x="3706813" y="1093172"/>
            <a:ext cx="5186362" cy="233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B7AAE-4067-4FCA-A1A0-394E0A89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0" y="2707302"/>
            <a:ext cx="5134193" cy="378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DD8D1-E887-4279-8F34-8C0DE6B7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37" y="2145327"/>
            <a:ext cx="4667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4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6DEB-4B1E-450A-978D-35EBFA47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A088-4B9A-4BE0-83F6-CA65CD790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61301-9825-4959-9088-8405F145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More aggressive sharpening filter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ED5E-DAB6-4397-B997-1D5D3631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2" y="1426392"/>
            <a:ext cx="8814123" cy="49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9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990A-C32A-4718-B30F-891DE58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Zoneplate</a:t>
            </a:r>
            <a:r>
              <a:rPr lang="en-US" dirty="0"/>
              <a:t> 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0D51-DBE2-4ADC-A24B-F785BBAB5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visualize the frequency plane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51F54-083C-401E-AF58-5721B774B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189A3-161C-461C-B230-A47E6F987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" t="2101" r="6834" b="1871"/>
          <a:stretch/>
        </p:blipFill>
        <p:spPr>
          <a:xfrm>
            <a:off x="312449" y="1384300"/>
            <a:ext cx="864235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C196-473F-4B96-AFA1-5F034E8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interpretation of 2D 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4E6A2-8EA1-40D1-A48C-011B10B1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973202"/>
            <a:ext cx="8518525" cy="4059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83C48-229A-4E5E-B667-9751A204D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8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9509-745E-4144-AE51-27C6104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4B2BB-762F-4D56-A6C9-AFA2319A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97" y="1308101"/>
            <a:ext cx="8920405" cy="4507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F2F27-C99B-45F5-AB1E-A07792EB0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9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2998-DE2D-4707-AF52-F08110E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Zoneplate</a:t>
            </a:r>
            <a:r>
              <a:rPr lang="en-US" dirty="0"/>
              <a:t>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724E2-5394-4DCD-BB9B-48CF9626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153319"/>
            <a:ext cx="4943475" cy="494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D26C-1039-4B90-B788-577933A20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1E41D-4AF8-45C2-A9E6-2D0D4ECB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1010444"/>
            <a:ext cx="5953125" cy="508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8C1C4-3B3A-47C0-9241-D570B6E2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053306"/>
            <a:ext cx="6000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17C4-C82A-4904-A26D-DBB653C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with prefiltering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2DA9E-45B1-44BF-81F8-40CEA3906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EF2C1-4F71-4B0A-ADA5-B722A86A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Horizontal/Vertical 2:1 subsampling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5C23A3-D23C-4B7D-B566-C86059DC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723" y="1635875"/>
            <a:ext cx="8903801" cy="397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144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DB-5325-4E0F-AA13-F9380BE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5015-5ADA-4DC4-96A0-0863B233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#1: Superposition of impulse responses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323-0105-4945-AB5B-F90CAF425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83F7B-4E93-4AC8-BCC6-51A5746D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9" y="1429512"/>
            <a:ext cx="7477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9966-9413-440F-85CE-C3F0820A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magnification (10%)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8E1D-A61F-4621-8D34-FAA039B9E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916FA-2675-4B7C-89D0-64EBA59C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090871"/>
            <a:ext cx="4357712" cy="4676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CA540-F139-412C-AE63-8FC0806E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078171"/>
            <a:ext cx="4435475" cy="46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3141-0629-4D0C-8B1C-64DC2820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Optical Anti-Aliasing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F22A-E241-4717-8031-706F31B0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anti-aliasing filter (AAF) is a filter used before a signal sampler to restrict the bandwidth of a signal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D9F1-248A-4C71-8D76-06B2D5C24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4040-64B1-4D22-B0A2-4D920831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090719"/>
            <a:ext cx="5981700" cy="398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1CB6B-297B-47E2-A561-962E799B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7825"/>
            <a:ext cx="9144000" cy="40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830D-3338-42D1-BAC9-166708F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Blurry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71AC3-3507-4CC0-9996-DFF0A376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3"/>
          <a:stretch/>
        </p:blipFill>
        <p:spPr>
          <a:xfrm>
            <a:off x="685800" y="1288527"/>
            <a:ext cx="8207375" cy="4514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7EE0-37FC-4152-AED3-4284BB7C5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0D7C1-6A40-45B2-877A-E2F42C6B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329302"/>
            <a:ext cx="9144000" cy="4531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66020-4FE2-4A8E-9F7E-48AF16E37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8"/>
          <a:stretch/>
        </p:blipFill>
        <p:spPr>
          <a:xfrm>
            <a:off x="0" y="1163141"/>
            <a:ext cx="9144000" cy="48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BCD5-A73A-47A1-A6C8-69DBFE77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Blurry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782E8-1C73-427C-BEE5-734BB35A1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291327"/>
            <a:ext cx="8518525" cy="4667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6CFB4-3CA2-4278-B173-60F964F06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19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1F27-3ABC-4C85-A5D2-919C7FDB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Restoration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1566-213C-436C-83BD-E481D381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760491"/>
            <a:ext cx="8519103" cy="5621259"/>
          </a:xfrm>
        </p:spPr>
        <p:txBody>
          <a:bodyPr/>
          <a:lstStyle/>
          <a:p>
            <a:r>
              <a:rPr lang="en-US" dirty="0"/>
              <a:t>Recover the original image x from its degraded version y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H is an identity matrix           </a:t>
            </a:r>
            <a:r>
              <a:rPr lang="en-US" dirty="0">
                <a:sym typeface="Wingdings" panose="05000000000000000000" pitchFamily="2" charset="2"/>
              </a:rPr>
              <a:t> Image denoising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 is a convolution matrix        image deconvolution/deblurring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 is a sampling matrix with size </a:t>
            </a:r>
            <a:r>
              <a:rPr lang="en-US" dirty="0" err="1">
                <a:sym typeface="Wingdings" panose="05000000000000000000" pitchFamily="2" charset="2"/>
              </a:rPr>
              <a:t>mxn</a:t>
            </a:r>
            <a:r>
              <a:rPr lang="en-US" dirty="0">
                <a:sym typeface="Wingdings" panose="05000000000000000000" pitchFamily="2" charset="2"/>
              </a:rPr>
              <a:t>, m&lt;&lt;n,  Compressive sensing recovery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 is a </a:t>
            </a:r>
            <a:r>
              <a:rPr lang="en-US" dirty="0" err="1">
                <a:sym typeface="Wingdings" panose="05000000000000000000" pitchFamily="2" charset="2"/>
              </a:rPr>
              <a:t>downsampling</a:t>
            </a:r>
            <a:r>
              <a:rPr lang="en-US" dirty="0">
                <a:sym typeface="Wingdings" panose="05000000000000000000" pitchFamily="2" charset="2"/>
              </a:rPr>
              <a:t> matrix   image super-resolution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 is a selection matrix            Image inpainting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631B3-A816-47C4-8188-2D608C775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/>
              <p:nvPr/>
            </p:nvSpPr>
            <p:spPr>
              <a:xfrm>
                <a:off x="2640911" y="1274760"/>
                <a:ext cx="2199512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11" y="1274760"/>
                <a:ext cx="219951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FF3CBE8-0B83-4EB7-B7CA-629B07B54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742" y="3999038"/>
            <a:ext cx="2163485" cy="2183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D9547-950C-4144-94F6-BF894A56FD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7261" y="849538"/>
            <a:ext cx="1781750" cy="17493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BB52-8BA4-4967-A25C-D984211C7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23" y="4029028"/>
            <a:ext cx="2199513" cy="2183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A64A43-AB66-4E49-B244-4AA6A4292E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893" b="26162"/>
          <a:stretch/>
        </p:blipFill>
        <p:spPr>
          <a:xfrm>
            <a:off x="5324753" y="4029028"/>
            <a:ext cx="1058982" cy="7723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FF43B8-1AD3-43BA-865B-03433D754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753" y="5112838"/>
            <a:ext cx="1058983" cy="1039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122570-6B81-4230-BC4F-0D11C3719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48" y="4029028"/>
            <a:ext cx="2162863" cy="212353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BF49ECD-0E27-4B66-B863-615800F2329D}"/>
              </a:ext>
            </a:extLst>
          </p:cNvPr>
          <p:cNvSpPr/>
          <p:nvPr/>
        </p:nvSpPr>
        <p:spPr bwMode="auto">
          <a:xfrm>
            <a:off x="6831659" y="4433854"/>
            <a:ext cx="542877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C56A66-A4B3-461E-9DAE-A8D1F459BF7A}"/>
              </a:ext>
            </a:extLst>
          </p:cNvPr>
          <p:cNvSpPr txBox="1"/>
          <p:nvPr/>
        </p:nvSpPr>
        <p:spPr>
          <a:xfrm>
            <a:off x="1224723" y="609702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5EB30-7437-4CC7-A412-F5B6A290B15A}"/>
              </a:ext>
            </a:extLst>
          </p:cNvPr>
          <p:cNvSpPr txBox="1"/>
          <p:nvPr/>
        </p:nvSpPr>
        <p:spPr>
          <a:xfrm>
            <a:off x="3424236" y="6083856"/>
            <a:ext cx="144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Deblur/</a:t>
            </a:r>
            <a:r>
              <a:rPr lang="en-US" dirty="0" err="1"/>
              <a:t>deconv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84E97-38E9-4142-A0E7-0722816F10FB}"/>
              </a:ext>
            </a:extLst>
          </p:cNvPr>
          <p:cNvSpPr txBox="1"/>
          <p:nvPr/>
        </p:nvSpPr>
        <p:spPr>
          <a:xfrm>
            <a:off x="5320886" y="612701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CS/</a:t>
            </a:r>
            <a:r>
              <a:rPr lang="en-US" dirty="0" err="1"/>
              <a:t>SuperRes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88E02F-5636-4059-8241-E7D63CB6B2B0}"/>
              </a:ext>
            </a:extLst>
          </p:cNvPr>
          <p:cNvSpPr txBox="1"/>
          <p:nvPr/>
        </p:nvSpPr>
        <p:spPr>
          <a:xfrm>
            <a:off x="7465866" y="608385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Inpainting</a:t>
            </a:r>
          </a:p>
        </p:txBody>
      </p:sp>
    </p:spTree>
    <p:extLst>
      <p:ext uri="{BB962C8B-B14F-4D97-AF65-F5344CB8AC3E}">
        <p14:creationId xmlns:p14="http://schemas.microsoft.com/office/powerpoint/2010/main" val="794285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B03E-7D3B-4E79-9723-D0D72FE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28B76-532C-45B7-A95F-EF0364999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944159"/>
            <a:ext cx="8518525" cy="3736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2B900-B0E7-4382-955D-FE82577FA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8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0D83-C6F6-47E9-AE6D-66998AE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CD4A-95D8-4FCF-BB70-7FE6F9BC2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approach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21B9D-C36E-4260-AFA1-749170055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1861E-7DB9-4212-92CB-F398B05C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1" y="1287462"/>
            <a:ext cx="7394178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9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EAB9-AF43-48D0-9171-C8CF760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29284-A01D-40A7-A2D5-88276291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19" y="932578"/>
            <a:ext cx="8033761" cy="4622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B93D5-4941-4B86-A5DC-FDB2252F6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03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B0BA-252A-452B-88BD-68DD0EBB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Review: Power spectrum &amp; Cross spectrum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DFA7C-F20E-4E55-9760-03F28922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1048544"/>
            <a:ext cx="8362950" cy="3781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96CD-C4B0-47AA-B745-1DD2A1706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163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8176-B774-4B8B-9DB9-9B0FEB2F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860B3-49D7-4EE4-801B-6EB2BE107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637" y="1040606"/>
            <a:ext cx="8362950" cy="3390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047F-CE00-4CD8-BD94-A88D8C600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056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DB-5325-4E0F-AA13-F9380BE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5015-5ADA-4DC4-96A0-0863B233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#2: Linear combination of input values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323-0105-4945-AB5B-F90CAF425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9D503-E882-4832-A533-1852E89C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24927"/>
            <a:ext cx="7753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755E-353B-497B-9FB5-FF304A0B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Wiener filter for linear distortion and additive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8B243-249E-4E5B-BF17-F89DBD19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465" y="1049337"/>
            <a:ext cx="8056535" cy="498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ECFBF-01BB-4DEE-BFC1-C7296EFC8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778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8B89-A220-446C-8BC1-8BE27D32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Wiener filter for linear distortion and additive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59498-B9B3-426C-BCA8-627509125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2" y="1391445"/>
            <a:ext cx="9000608" cy="33710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E12CC-A935-4FDA-9506-5DDA6B179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84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7984-165D-4AFF-94AB-86BC75F1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Wiener filter for additive noise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7E7F8-85A3-415E-83AD-07BC06E6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209" y="943808"/>
            <a:ext cx="7163581" cy="3551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775-45E6-4CC6-AE3B-B687BA52C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0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7984-165D-4AFF-94AB-86BC75F1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Wiener filter for additive noise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775-45E6-4CC6-AE3B-B687BA52C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53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2EDB33-918F-4254-8904-2B372D033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922" y="1183480"/>
            <a:ext cx="8686078" cy="47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85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91D4-562A-4D6D-A7E4-11462B33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6F12E-1FB2-40F6-A107-DE5C9D435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066800"/>
            <a:ext cx="8727927" cy="38631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5C190-B173-4EB4-A293-85DF52C68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61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59DB-BED7-4D0A-ACFD-E22B8CD9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Nonlinear noise reduction/sharpening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28740-72F8-42A1-8038-5A90FC99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21392"/>
            <a:ext cx="8518525" cy="42453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7859E-1EA8-4C12-B5CB-AF18B9A3A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802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59D4-0039-4092-AC31-8A6B7B1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5F370-E7AA-4C10-834D-7AD012CA2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001044"/>
            <a:ext cx="8277225" cy="3248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BB8DA-CC2B-4FA0-8643-7BEC1184F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024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692A-AC95-4E39-A7C3-E869947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Highpass</a:t>
            </a:r>
            <a:r>
              <a:rPr lang="en-US" dirty="0"/>
              <a:t> filtered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2B6A6-1DCD-41B5-8BC4-6C040B3D8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330131"/>
            <a:ext cx="8893175" cy="32895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813B3-7050-486A-9D4B-AA1844A41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21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962-BAE4-4E18-8B0B-39D046CB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scoring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020A2-507B-4201-84F5-49D8DAFB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12" y="869195"/>
            <a:ext cx="6860276" cy="5119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4546-1FE4-4B30-BC79-5915FB3F1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42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5078-4C68-45EF-8A29-8278AFEE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 scoring of </a:t>
            </a:r>
            <a:r>
              <a:rPr lang="en-US" sz="3200" dirty="0" err="1"/>
              <a:t>highpass</a:t>
            </a:r>
            <a:r>
              <a:rPr lang="en-US" sz="3200" dirty="0"/>
              <a:t> filtered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603A8-C8BC-4C3D-A0D9-C756D2CF7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61" y="1041401"/>
            <a:ext cx="8501063" cy="3683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250C-A8C4-45B4-B644-0D89DCDE6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72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60CC-68D8-4992-AB0E-45FA6541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2514-FCCD-4C21-810D-E4A07050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of H and h[x, </a:t>
            </a:r>
            <a:r>
              <a:rPr lang="vi-VN" dirty="0"/>
              <a:t>α</a:t>
            </a:r>
            <a:r>
              <a:rPr lang="en-US" dirty="0"/>
              <a:t>, y, </a:t>
            </a:r>
            <a:r>
              <a:rPr lang="el-GR" dirty="0"/>
              <a:t>β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E4F31-3C58-4502-9B47-4980FF19F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B86FC-FD5F-40E5-A6EA-A26B4C261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/>
          <a:stretch/>
        </p:blipFill>
        <p:spPr>
          <a:xfrm>
            <a:off x="1507807" y="1356014"/>
            <a:ext cx="5762625" cy="45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1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159C-B5E1-4B08-9597-299380C8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vs. 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AD922-F21C-44B0-A2D5-BF6358D3B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0" y="2019300"/>
            <a:ext cx="8874139" cy="3058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729E-1A88-480A-96AA-F11A8CE13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758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8D4-5E99-414A-A421-BA678A13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A71F-E171-4222-B996-781612C4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Lecture on “Introduction to Linear Image Processing,”</a:t>
            </a:r>
          </a:p>
          <a:p>
            <a:pPr lvl="1"/>
            <a:r>
              <a:rPr lang="en-US" dirty="0" err="1"/>
              <a:t>Iasonas</a:t>
            </a:r>
            <a:r>
              <a:rPr lang="en-US" dirty="0"/>
              <a:t> Kokkinos </a:t>
            </a:r>
          </a:p>
          <a:p>
            <a:pPr lvl="1"/>
            <a:r>
              <a:rPr lang="en-US" dirty="0">
                <a:hlinkClick r:id="rId2"/>
              </a:rPr>
              <a:t>http://www.ipam.ucla.edu/abstract/?tid=11321&amp;pcode=GSS2013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265C1-1373-463D-82CC-B2ADC11EC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40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CA3-E63B-4ABB-B9F7-F511F82E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Separable Linear Image Process.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015D2-98D4-475C-B9D5-31A47FEB9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69704"/>
            <a:ext cx="8518525" cy="3776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2095-68B2-4A61-9D59-D9D143D72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4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CA3-E63B-4ABB-B9F7-F511F82E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Separable Linear Image Process.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2095-68B2-4A61-9D59-D9D143D72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11D5C-79B7-4755-A568-DFF43A930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57"/>
          <a:stretch/>
        </p:blipFill>
        <p:spPr>
          <a:xfrm>
            <a:off x="250825" y="859407"/>
            <a:ext cx="8518525" cy="3263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17702-A933-4567-84A5-ABEE4AF0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0" y="4122556"/>
            <a:ext cx="7616952" cy="2311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FC20D-D037-4DE6-9769-149A1868DE21}"/>
              </a:ext>
            </a:extLst>
          </p:cNvPr>
          <p:cNvSpPr txBox="1"/>
          <p:nvPr/>
        </p:nvSpPr>
        <p:spPr>
          <a:xfrm>
            <a:off x="991076" y="4507992"/>
            <a:ext cx="96532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0928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3E4F-C734-4193-A1F5-A7DE224E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D6896-8DB2-43E1-8E1A-51C699F6C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937582"/>
            <a:ext cx="8518525" cy="3985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187E0-4129-4670-87AF-2AD267CB4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21535"/>
      </p:ext>
    </p:extLst>
  </p:cSld>
  <p:clrMapOvr>
    <a:masterClrMapping/>
  </p:clrMapOvr>
</p:sld>
</file>

<file path=ppt/theme/theme1.xml><?xml version="1.0" encoding="utf-8"?>
<a:theme xmlns:a="http://schemas.openxmlformats.org/drawingml/2006/main" name="dmlab_templeate2_official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">
      <a:majorFont>
        <a:latin typeface="Arial"/>
        <a:ea typeface="IB_K820Medium"/>
        <a:cs typeface=""/>
      </a:majorFont>
      <a:minorFont>
        <a:latin typeface="Arial Narrow"/>
        <a:ea typeface="IB_K820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mlab_templeate2_official" id="{1B1C76C6-BAD4-4268-BBA6-76155FC6D389}" vid="{050EF1F2-FCA2-4788-8F1C-111E51FFC2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77316</TotalTime>
  <Words>764</Words>
  <Application>Microsoft Office PowerPoint</Application>
  <PresentationFormat>On-screen Show (4:3)</PresentationFormat>
  <Paragraphs>210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HY견고딕</vt:lpstr>
      <vt:lpstr>IB_K820Medium</vt:lpstr>
      <vt:lpstr>맑은 고딕</vt:lpstr>
      <vt:lpstr>Arial</vt:lpstr>
      <vt:lpstr>Arial Narrow</vt:lpstr>
      <vt:lpstr>Cambria Math</vt:lpstr>
      <vt:lpstr>Verdana</vt:lpstr>
      <vt:lpstr>Wingdings</vt:lpstr>
      <vt:lpstr>Wingdings 2</vt:lpstr>
      <vt:lpstr>dmlab_templeate2_official</vt:lpstr>
      <vt:lpstr> Week 8: Linear Processing Filtering</vt:lpstr>
      <vt:lpstr>Contents</vt:lpstr>
      <vt:lpstr>Linear Image Processing (1)</vt:lpstr>
      <vt:lpstr>Linear Image Processing (2)</vt:lpstr>
      <vt:lpstr>Linear Image Processing (3)</vt:lpstr>
      <vt:lpstr>Linear Image Processing (4)</vt:lpstr>
      <vt:lpstr>Separable Linear Image Process. (1)</vt:lpstr>
      <vt:lpstr>Separable Linear Image Process. (1)</vt:lpstr>
      <vt:lpstr>Haar Transform</vt:lpstr>
      <vt:lpstr>Sampling (1)</vt:lpstr>
      <vt:lpstr>Sampling (2)</vt:lpstr>
      <vt:lpstr>Sub-sampling (1)</vt:lpstr>
      <vt:lpstr>Subsampling (2)</vt:lpstr>
      <vt:lpstr>Another Example</vt:lpstr>
      <vt:lpstr>Shift-Invariant System &amp; Toeplitz Matrices</vt:lpstr>
      <vt:lpstr>Non-Separable 2D Convolution</vt:lpstr>
      <vt:lpstr>Non-Separable 2D Convolution</vt:lpstr>
      <vt:lpstr>Non-Separable 2D Convolution</vt:lpstr>
      <vt:lpstr>Convolution Example</vt:lpstr>
      <vt:lpstr>Integral Image</vt:lpstr>
      <vt:lpstr>Box Filtering</vt:lpstr>
      <vt:lpstr>Box filtering</vt:lpstr>
      <vt:lpstr>Why integral image</vt:lpstr>
      <vt:lpstr>Gaussian Filtering by Repeated Box Filter</vt:lpstr>
      <vt:lpstr>Gaussian Filtering by Repeated Box Filter</vt:lpstr>
      <vt:lpstr>1D Discrete-Time Fourier Transform</vt:lpstr>
      <vt:lpstr>2D Discrete-Time Fourier Transform</vt:lpstr>
      <vt:lpstr>5x5 Box Filter Revisited</vt:lpstr>
      <vt:lpstr>Frequency Response </vt:lpstr>
      <vt:lpstr>Horizontal Lowpass Filter</vt:lpstr>
      <vt:lpstr>Vertical Lowpass Filter </vt:lpstr>
      <vt:lpstr>Sharping Filter</vt:lpstr>
      <vt:lpstr>Sharping Filter (2)</vt:lpstr>
      <vt:lpstr>Sharping Filter (3)</vt:lpstr>
      <vt:lpstr>Zoneplate pattern </vt:lpstr>
      <vt:lpstr>Sampling interpretation of 2D FT</vt:lpstr>
      <vt:lpstr>Lowpass filtering</vt:lpstr>
      <vt:lpstr>Zoneplate demonstration</vt:lpstr>
      <vt:lpstr>Subsampling with prefiltering</vt:lpstr>
      <vt:lpstr>Image magnification (10%)</vt:lpstr>
      <vt:lpstr>Optical Anti-Aliasing filter</vt:lpstr>
      <vt:lpstr>Blurry images</vt:lpstr>
      <vt:lpstr>Blurry Images</vt:lpstr>
      <vt:lpstr>Image Restoration</vt:lpstr>
      <vt:lpstr>Image Deconvolution</vt:lpstr>
      <vt:lpstr>Image Deconvolution</vt:lpstr>
      <vt:lpstr>Wiener Filtering</vt:lpstr>
      <vt:lpstr>Review: Power spectrum &amp; Cross spectrum </vt:lpstr>
      <vt:lpstr>Wiener Filter (2)</vt:lpstr>
      <vt:lpstr>Wiener filter for linear distortion and additive noise</vt:lpstr>
      <vt:lpstr>Wiener filter for linear distortion and additive noise</vt:lpstr>
      <vt:lpstr>Wiener filter for additive noise</vt:lpstr>
      <vt:lpstr>Wiener filter for additive noise</vt:lpstr>
      <vt:lpstr>Nonlinear noise reduction/sharpening</vt:lpstr>
      <vt:lpstr>Nonlinear noise reduction/sharpening </vt:lpstr>
      <vt:lpstr>Nonlinear noise reduction/sharpening</vt:lpstr>
      <vt:lpstr>Highpass filtered images</vt:lpstr>
      <vt:lpstr>Soft scoring function</vt:lpstr>
      <vt:lpstr>Soft scoring of highpass filtered images</vt:lpstr>
      <vt:lpstr>Linear vs. nonlinear noise reduction/sharpening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압축 센싱 기반 저조도 영상 압축 기술 개발</dc:title>
  <dc:creator>Younghyeon Park</dc:creator>
  <cp:lastModifiedBy>Windows User</cp:lastModifiedBy>
  <cp:revision>2845</cp:revision>
  <cp:lastPrinted>2018-07-16T14:21:45Z</cp:lastPrinted>
  <dcterms:created xsi:type="dcterms:W3CDTF">2015-06-01T15:13:23Z</dcterms:created>
  <dcterms:modified xsi:type="dcterms:W3CDTF">2019-11-28T10:02:46Z</dcterms:modified>
</cp:coreProperties>
</file>